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3" r:id="rId6"/>
    <p:sldId id="259" r:id="rId7"/>
    <p:sldId id="260"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E22D1-2D6A-41FD-AF64-AABE89AC67AA}"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794B-5AA3-4281-BB97-8F67AE33D7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E22D1-2D6A-41FD-AF64-AABE89AC67AA}"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794B-5AA3-4281-BB97-8F67AE33D7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E22D1-2D6A-41FD-AF64-AABE89AC67AA}"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794B-5AA3-4281-BB97-8F67AE33D7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E22D1-2D6A-41FD-AF64-AABE89AC67AA}"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794B-5AA3-4281-BB97-8F67AE33D7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E22D1-2D6A-41FD-AF64-AABE89AC67AA}"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7794B-5AA3-4281-BB97-8F67AE33D73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E22D1-2D6A-41FD-AF64-AABE89AC67AA}" type="datetimeFigureOut">
              <a:rPr lang="en-US" smtClean="0"/>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7794B-5AA3-4281-BB97-8F67AE33D7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E22D1-2D6A-41FD-AF64-AABE89AC67AA}" type="datetimeFigureOut">
              <a:rPr lang="en-US" smtClean="0"/>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7794B-5AA3-4281-BB97-8F67AE33D7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E22D1-2D6A-41FD-AF64-AABE89AC67AA}" type="datetimeFigureOut">
              <a:rPr lang="en-US" smtClean="0"/>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7794B-5AA3-4281-BB97-8F67AE33D7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E22D1-2D6A-41FD-AF64-AABE89AC67AA}" type="datetimeFigureOut">
              <a:rPr lang="en-US" smtClean="0"/>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F7794B-5AA3-4281-BB97-8F67AE33D7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E22D1-2D6A-41FD-AF64-AABE89AC67AA}" type="datetimeFigureOut">
              <a:rPr lang="en-US" smtClean="0"/>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7794B-5AA3-4281-BB97-8F67AE33D7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E22D1-2D6A-41FD-AF64-AABE89AC67AA}" type="datetimeFigureOut">
              <a:rPr lang="en-US" smtClean="0"/>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7794B-5AA3-4281-BB97-8F67AE33D7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E22D1-2D6A-41FD-AF64-AABE89AC67AA}" type="datetimeFigureOut">
              <a:rPr lang="en-US" smtClean="0"/>
              <a:t>8/13/2015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7794B-5AA3-4281-BB97-8F67AE33D7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04800"/>
            <a:ext cx="7772400" cy="1470025"/>
          </a:xfrm>
        </p:spPr>
        <p:txBody>
          <a:bodyPr/>
          <a:lstStyle/>
          <a:p>
            <a:r>
              <a:rPr lang="en-US" dirty="0" smtClean="0"/>
              <a:t>Explorers Had to </a:t>
            </a:r>
            <a:br>
              <a:rPr lang="en-US" dirty="0" smtClean="0"/>
            </a:br>
            <a:r>
              <a:rPr lang="en-US" dirty="0" smtClean="0"/>
              <a:t>Use Math too!</a:t>
            </a:r>
            <a:endParaRPr lang="en-US" dirty="0"/>
          </a:p>
        </p:txBody>
      </p:sp>
      <p:pic>
        <p:nvPicPr>
          <p:cNvPr id="5" name="Picture 4" descr="Fall 2010 128.JPG"/>
          <p:cNvPicPr>
            <a:picLocks noChangeAspect="1"/>
          </p:cNvPicPr>
          <p:nvPr/>
        </p:nvPicPr>
        <p:blipFill>
          <a:blip r:embed="rId2" cstate="print"/>
          <a:stretch>
            <a:fillRect/>
          </a:stretch>
        </p:blipFill>
        <p:spPr>
          <a:xfrm>
            <a:off x="381000" y="228600"/>
            <a:ext cx="3200400" cy="4267200"/>
          </a:xfrm>
          <a:prstGeom prst="rect">
            <a:avLst/>
          </a:prstGeom>
          <a:ln>
            <a:noFill/>
          </a:ln>
          <a:effectLst>
            <a:softEdge rad="112500"/>
          </a:effectLst>
        </p:spPr>
      </p:pic>
      <p:pic>
        <p:nvPicPr>
          <p:cNvPr id="6" name="Picture 5" descr="Fall 2010 147.JPG"/>
          <p:cNvPicPr>
            <a:picLocks noChangeAspect="1"/>
          </p:cNvPicPr>
          <p:nvPr/>
        </p:nvPicPr>
        <p:blipFill>
          <a:blip r:embed="rId3" cstate="print"/>
          <a:stretch>
            <a:fillRect/>
          </a:stretch>
        </p:blipFill>
        <p:spPr>
          <a:xfrm>
            <a:off x="5638800" y="2057400"/>
            <a:ext cx="3143250" cy="4191000"/>
          </a:xfrm>
          <a:prstGeom prst="rect">
            <a:avLst/>
          </a:prstGeom>
          <a:ln>
            <a:noFill/>
          </a:ln>
          <a:effectLst>
            <a:softEdge rad="112500"/>
          </a:effectLst>
        </p:spPr>
      </p:pic>
      <p:pic>
        <p:nvPicPr>
          <p:cNvPr id="7" name="Picture 6" descr="compass.jpg"/>
          <p:cNvPicPr>
            <a:picLocks noChangeAspect="1"/>
          </p:cNvPicPr>
          <p:nvPr/>
        </p:nvPicPr>
        <p:blipFill>
          <a:blip r:embed="rId4" cstate="print"/>
          <a:stretch>
            <a:fillRect/>
          </a:stretch>
        </p:blipFill>
        <p:spPr>
          <a:xfrm>
            <a:off x="1600200" y="4724400"/>
            <a:ext cx="2413000" cy="1809750"/>
          </a:xfrm>
          <a:prstGeom prst="rect">
            <a:avLst/>
          </a:prstGeom>
          <a:ln>
            <a:noFill/>
          </a:ln>
          <a:effectLst>
            <a:softEdge rad="112500"/>
          </a:effectLst>
        </p:spPr>
      </p:pic>
      <p:sp>
        <p:nvSpPr>
          <p:cNvPr id="10" name="TextBox 9"/>
          <p:cNvSpPr txBox="1"/>
          <p:nvPr/>
        </p:nvSpPr>
        <p:spPr>
          <a:xfrm>
            <a:off x="3657600" y="2057400"/>
            <a:ext cx="1828800" cy="2554545"/>
          </a:xfrm>
          <a:prstGeom prst="rect">
            <a:avLst/>
          </a:prstGeom>
          <a:noFill/>
        </p:spPr>
        <p:txBody>
          <a:bodyPr wrap="square" rtlCol="0">
            <a:spAutoFit/>
          </a:bodyPr>
          <a:lstStyle/>
          <a:p>
            <a:pPr algn="ctr"/>
            <a:r>
              <a:rPr lang="en-US" sz="4000" dirty="0" smtClean="0"/>
              <a:t>Can you help them?</a:t>
            </a:r>
            <a:endParaRPr lang="en-US" sz="4000" dirty="0"/>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229600" cy="1447800"/>
          </a:xfrm>
        </p:spPr>
        <p:txBody>
          <a:bodyPr>
            <a:noAutofit/>
          </a:bodyPr>
          <a:lstStyle/>
          <a:p>
            <a:r>
              <a:rPr lang="en-US" sz="2400" dirty="0" smtClean="0">
                <a:solidFill>
                  <a:schemeClr val="bg1"/>
                </a:solidFill>
              </a:rPr>
              <a:t>Explorers relied on the stars and constellation patterns to know their position while on the ocean. The explorers tried to carry as little weight with them as possible while on their voyage. Ferdinand Magellan wanted to bring both the telescope (81.6 ounces) and binoculars (64.82 ounces). How much weight was he bringing with him on the ship?</a:t>
            </a:r>
            <a:endParaRPr lang="en-US" sz="2400" dirty="0">
              <a:solidFill>
                <a:schemeClr val="bg1"/>
              </a:solidFill>
            </a:endParaRPr>
          </a:p>
        </p:txBody>
      </p:sp>
      <p:pic>
        <p:nvPicPr>
          <p:cNvPr id="4" name="Content Placeholder 3" descr="Fall 2010 132.JPG"/>
          <p:cNvPicPr>
            <a:picLocks noGrp="1" noChangeAspect="1"/>
          </p:cNvPicPr>
          <p:nvPr>
            <p:ph idx="1"/>
          </p:nvPr>
        </p:nvPicPr>
        <p:blipFill>
          <a:blip r:embed="rId3" cstate="print"/>
          <a:stretch>
            <a:fillRect/>
          </a:stretch>
        </p:blipFill>
        <p:spPr>
          <a:xfrm>
            <a:off x="2971800" y="228600"/>
            <a:ext cx="5936500" cy="106828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Fall 2010 152.JPG"/>
          <p:cNvPicPr>
            <a:picLocks noChangeAspect="1"/>
          </p:cNvPicPr>
          <p:nvPr/>
        </p:nvPicPr>
        <p:blipFill>
          <a:blip r:embed="rId4" cstate="print"/>
          <a:stretch>
            <a:fillRect/>
          </a:stretch>
        </p:blipFill>
        <p:spPr>
          <a:xfrm>
            <a:off x="685800" y="4419600"/>
            <a:ext cx="2844800" cy="2133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Your Hint:</a:t>
            </a:r>
            <a:endParaRPr lang="en-US" dirty="0"/>
          </a:p>
        </p:txBody>
      </p:sp>
      <p:sp>
        <p:nvSpPr>
          <p:cNvPr id="3" name="Content Placeholder 2"/>
          <p:cNvSpPr>
            <a:spLocks noGrp="1"/>
          </p:cNvSpPr>
          <p:nvPr>
            <p:ph idx="1"/>
          </p:nvPr>
        </p:nvSpPr>
        <p:spPr/>
        <p:txBody>
          <a:bodyPr/>
          <a:lstStyle/>
          <a:p>
            <a:r>
              <a:rPr lang="en-US" dirty="0" smtClean="0"/>
              <a:t>Remember to line your decimals up. </a:t>
            </a:r>
            <a:endParaRPr lang="en-US" dirty="0"/>
          </a:p>
        </p:txBody>
      </p:sp>
      <p:pic>
        <p:nvPicPr>
          <p:cNvPr id="4" name="Picture 3" descr="telescope.jpg"/>
          <p:cNvPicPr>
            <a:picLocks noChangeAspect="1"/>
          </p:cNvPicPr>
          <p:nvPr/>
        </p:nvPicPr>
        <p:blipFill>
          <a:blip r:embed="rId2" cstate="print"/>
          <a:stretch>
            <a:fillRect/>
          </a:stretch>
        </p:blipFill>
        <p:spPr>
          <a:xfrm>
            <a:off x="1981200" y="2971800"/>
            <a:ext cx="4216400" cy="3162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6781800" cy="1828800"/>
          </a:xfrm>
        </p:spPr>
        <p:txBody>
          <a:bodyPr>
            <a:normAutofit fontScale="90000"/>
          </a:bodyPr>
          <a:lstStyle/>
          <a:p>
            <a:r>
              <a:rPr lang="en-US" dirty="0" smtClean="0">
                <a:solidFill>
                  <a:srgbClr val="00B0F0"/>
                </a:solidFill>
              </a:rPr>
              <a:t>John Cabot and his crew took 7 compasses on their voyage. Each compass weighed 29.24 ounces. How much weight did they need to account for in order to bring all 7 compasses?</a:t>
            </a:r>
            <a:endParaRPr lang="en-US" dirty="0">
              <a:solidFill>
                <a:srgbClr val="00B0F0"/>
              </a:solidFill>
            </a:endParaRPr>
          </a:p>
        </p:txBody>
      </p:sp>
      <p:pic>
        <p:nvPicPr>
          <p:cNvPr id="4" name="Content Placeholder 3" descr="Fall 2010 139.JPG"/>
          <p:cNvPicPr>
            <a:picLocks noGrp="1" noChangeAspect="1"/>
          </p:cNvPicPr>
          <p:nvPr>
            <p:ph idx="1"/>
          </p:nvPr>
        </p:nvPicPr>
        <p:blipFill>
          <a:blip r:embed="rId2" cstate="print"/>
          <a:stretch>
            <a:fillRect/>
          </a:stretch>
        </p:blipFill>
        <p:spPr>
          <a:xfrm>
            <a:off x="304800" y="4038600"/>
            <a:ext cx="2712509" cy="2034382"/>
          </a:xfrm>
          <a:prstGeom prst="rect">
            <a:avLst/>
          </a:prstGeom>
          <a:ln>
            <a:noFill/>
          </a:ln>
          <a:effectLst>
            <a:softEdge rad="112500"/>
          </a:effectLst>
        </p:spPr>
      </p:pic>
      <p:pic>
        <p:nvPicPr>
          <p:cNvPr id="5" name="Picture 4" descr="Fall 2010 129.JPG"/>
          <p:cNvPicPr>
            <a:picLocks noChangeAspect="1"/>
          </p:cNvPicPr>
          <p:nvPr/>
        </p:nvPicPr>
        <p:blipFill>
          <a:blip r:embed="rId3" cstate="print"/>
          <a:stretch>
            <a:fillRect/>
          </a:stretch>
        </p:blipFill>
        <p:spPr>
          <a:xfrm>
            <a:off x="5029200" y="4648200"/>
            <a:ext cx="3733800" cy="1983518"/>
          </a:xfrm>
          <a:prstGeom prst="rect">
            <a:avLst/>
          </a:prstGeom>
          <a:ln>
            <a:noFill/>
          </a:ln>
          <a:effectLst>
            <a:softEdge rad="112500"/>
          </a:effectLst>
        </p:spPr>
      </p:pic>
      <p:pic>
        <p:nvPicPr>
          <p:cNvPr id="6" name="Picture 5" descr="Fall 2010 150.JPG"/>
          <p:cNvPicPr>
            <a:picLocks noChangeAspect="1"/>
          </p:cNvPicPr>
          <p:nvPr/>
        </p:nvPicPr>
        <p:blipFill>
          <a:blip r:embed="rId4" cstate="print"/>
          <a:srcRect l="36667"/>
          <a:stretch>
            <a:fillRect/>
          </a:stretch>
        </p:blipFill>
        <p:spPr>
          <a:xfrm>
            <a:off x="7391400" y="152400"/>
            <a:ext cx="1447800" cy="304800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Your Hint:</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In this case, find what operation you need to use.</a:t>
            </a:r>
          </a:p>
          <a:p>
            <a:r>
              <a:rPr lang="en-US" dirty="0" smtClean="0"/>
              <a:t>Do you need to line the decimals up this time?</a:t>
            </a:r>
          </a:p>
          <a:p>
            <a:r>
              <a:rPr lang="en-US" dirty="0" smtClean="0"/>
              <a:t>How many digits are to the right of the decimal?</a:t>
            </a:r>
            <a:endParaRPr lang="en-US" dirty="0"/>
          </a:p>
        </p:txBody>
      </p:sp>
      <p:pic>
        <p:nvPicPr>
          <p:cNvPr id="3074" name="Picture 2" descr="http://www.johnteehan.com/wp-content/uploads/2009/06/186_antique_compass_body.jpg"/>
          <p:cNvPicPr>
            <a:picLocks noChangeAspect="1" noChangeArrowheads="1"/>
          </p:cNvPicPr>
          <p:nvPr/>
        </p:nvPicPr>
        <p:blipFill>
          <a:blip r:embed="rId2" cstate="print"/>
          <a:srcRect/>
          <a:stretch>
            <a:fillRect/>
          </a:stretch>
        </p:blipFill>
        <p:spPr bwMode="auto">
          <a:xfrm>
            <a:off x="3276600" y="4222340"/>
            <a:ext cx="2286000" cy="21876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Content Placeholder 3" descr="Fall 2010 162.JPG"/>
          <p:cNvPicPr>
            <a:picLocks noGrp="1" noChangeAspect="1"/>
          </p:cNvPicPr>
          <p:nvPr>
            <p:ph idx="1"/>
          </p:nvPr>
        </p:nvPicPr>
        <p:blipFill>
          <a:blip r:embed="rId2" cstate="print"/>
          <a:stretch>
            <a:fillRect/>
          </a:stretch>
        </p:blipFill>
        <p:spPr>
          <a:xfrm>
            <a:off x="304800" y="228600"/>
            <a:ext cx="3281794" cy="2316163"/>
          </a:xfrm>
          <a:prstGeom prst="rect">
            <a:avLst/>
          </a:prstGeom>
          <a:ln>
            <a:noFill/>
          </a:ln>
          <a:effectLst>
            <a:softEdge rad="112500"/>
          </a:effectLst>
        </p:spPr>
      </p:pic>
      <p:pic>
        <p:nvPicPr>
          <p:cNvPr id="5" name="Picture 4" descr="Fall 2010 163.JPG"/>
          <p:cNvPicPr>
            <a:picLocks noChangeAspect="1"/>
          </p:cNvPicPr>
          <p:nvPr/>
        </p:nvPicPr>
        <p:blipFill>
          <a:blip r:embed="rId3" cstate="print"/>
          <a:stretch>
            <a:fillRect/>
          </a:stretch>
        </p:blipFill>
        <p:spPr>
          <a:xfrm>
            <a:off x="6248400" y="4724400"/>
            <a:ext cx="2514600" cy="1885950"/>
          </a:xfrm>
          <a:prstGeom prst="rect">
            <a:avLst/>
          </a:prstGeom>
          <a:ln>
            <a:noFill/>
          </a:ln>
          <a:effectLst>
            <a:softEdge rad="112500"/>
          </a:effectLst>
        </p:spPr>
      </p:pic>
      <p:sp>
        <p:nvSpPr>
          <p:cNvPr id="2" name="Title 1"/>
          <p:cNvSpPr>
            <a:spLocks noGrp="1"/>
          </p:cNvSpPr>
          <p:nvPr>
            <p:ph type="title"/>
          </p:nvPr>
        </p:nvSpPr>
        <p:spPr>
          <a:xfrm>
            <a:off x="457200" y="2667000"/>
            <a:ext cx="8229600" cy="1143000"/>
          </a:xfrm>
        </p:spPr>
        <p:txBody>
          <a:bodyPr>
            <a:noAutofit/>
          </a:bodyPr>
          <a:lstStyle/>
          <a:p>
            <a:r>
              <a:rPr lang="en-US" sz="2800" b="1" dirty="0" smtClean="0">
                <a:solidFill>
                  <a:schemeClr val="bg1"/>
                </a:solidFill>
                <a:latin typeface="Comic Sans MS" pitchFamily="66" charset="0"/>
              </a:rPr>
              <a:t>The Native Americans welcomed the European Explorers. The natives introduced them to corn, potatoes, and weapons, such as these arrow heads. The Europeans introduced the natives to guns and horses. Henry Hudson decided to exchange some of his guns for some of the native’s arrow heads. He got 32 arrow heads in exchange for his gun. Henry brought them back to 8 of his friends. How many did they each receive?</a:t>
            </a:r>
            <a:endParaRPr lang="en-US" sz="2800"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2316162"/>
          </a:xfrm>
        </p:spPr>
        <p:txBody>
          <a:bodyPr>
            <a:normAutofit/>
          </a:bodyPr>
          <a:lstStyle/>
          <a:p>
            <a:r>
              <a:rPr lang="en-US" sz="2400" b="1" dirty="0" smtClean="0">
                <a:solidFill>
                  <a:schemeClr val="accent1">
                    <a:lumMod val="20000"/>
                    <a:lumOff val="80000"/>
                  </a:schemeClr>
                </a:solidFill>
                <a:latin typeface="Harrington" pitchFamily="82" charset="0"/>
              </a:rPr>
              <a:t>On Christopher Columbus’ voyage, they used ship compasses that would stay level no matter how rocky the waves got during storms. His father had gave him his old compass that weighed 37.02 ounces. He also had a new compass given to him as he began he voyage  that weighed 34.94 ounces. How much lighter was the new compass than the older one?</a:t>
            </a:r>
            <a:endParaRPr lang="en-US" sz="2400" b="1" dirty="0">
              <a:solidFill>
                <a:schemeClr val="accent1">
                  <a:lumMod val="20000"/>
                  <a:lumOff val="80000"/>
                </a:schemeClr>
              </a:solidFill>
              <a:latin typeface="Harrington" pitchFamily="82" charset="0"/>
            </a:endParaRPr>
          </a:p>
        </p:txBody>
      </p:sp>
      <p:pic>
        <p:nvPicPr>
          <p:cNvPr id="4" name="Content Placeholder 3" descr="Fall 2010 141.JPG"/>
          <p:cNvPicPr>
            <a:picLocks noGrp="1" noChangeAspect="1"/>
          </p:cNvPicPr>
          <p:nvPr>
            <p:ph idx="1"/>
          </p:nvPr>
        </p:nvPicPr>
        <p:blipFill>
          <a:blip r:embed="rId2" cstate="print"/>
          <a:stretch>
            <a:fillRect/>
          </a:stretch>
        </p:blipFill>
        <p:spPr>
          <a:xfrm>
            <a:off x="4572000" y="3352800"/>
            <a:ext cx="2986617" cy="2239963"/>
          </a:xfrm>
          <a:prstGeom prst="rect">
            <a:avLst/>
          </a:prstGeom>
          <a:ln>
            <a:noFill/>
          </a:ln>
          <a:effectLst>
            <a:softEdge rad="112500"/>
          </a:effectLst>
        </p:spPr>
      </p:pic>
      <p:pic>
        <p:nvPicPr>
          <p:cNvPr id="5" name="Picture 4" descr="Fall 2010 143.JPG"/>
          <p:cNvPicPr>
            <a:picLocks noChangeAspect="1"/>
          </p:cNvPicPr>
          <p:nvPr/>
        </p:nvPicPr>
        <p:blipFill>
          <a:blip r:embed="rId3" cstate="print"/>
          <a:srcRect l="13235" t="2941" r="16176" b="2941"/>
          <a:stretch>
            <a:fillRect/>
          </a:stretch>
        </p:blipFill>
        <p:spPr>
          <a:xfrm>
            <a:off x="1371600" y="3200400"/>
            <a:ext cx="2438400" cy="2438400"/>
          </a:xfrm>
          <a:prstGeom prst="rect">
            <a:avLst/>
          </a:prstGeom>
          <a:ln>
            <a:noFill/>
          </a:ln>
          <a:effectLst>
            <a:softEdge rad="112500"/>
          </a:effectLst>
        </p:spPr>
      </p:pic>
      <p:sp>
        <p:nvSpPr>
          <p:cNvPr id="6" name="TextBox 5"/>
          <p:cNvSpPr txBox="1"/>
          <p:nvPr/>
        </p:nvSpPr>
        <p:spPr>
          <a:xfrm>
            <a:off x="1524000" y="5638800"/>
            <a:ext cx="2133600" cy="369332"/>
          </a:xfrm>
          <a:prstGeom prst="rect">
            <a:avLst/>
          </a:prstGeom>
          <a:noFill/>
        </p:spPr>
        <p:txBody>
          <a:bodyPr wrap="square" rtlCol="0">
            <a:spAutoFit/>
          </a:bodyPr>
          <a:lstStyle/>
          <a:p>
            <a:pPr algn="ctr"/>
            <a:r>
              <a:rPr lang="en-US" b="1" dirty="0" smtClean="0">
                <a:solidFill>
                  <a:schemeClr val="accent1">
                    <a:lumMod val="20000"/>
                    <a:lumOff val="80000"/>
                  </a:schemeClr>
                </a:solidFill>
                <a:latin typeface="Harrington" pitchFamily="82" charset="0"/>
              </a:rPr>
              <a:t>37.02 Ounces</a:t>
            </a:r>
            <a:endParaRPr lang="en-US" b="1" dirty="0">
              <a:solidFill>
                <a:schemeClr val="accent1">
                  <a:lumMod val="20000"/>
                  <a:lumOff val="80000"/>
                </a:schemeClr>
              </a:solidFill>
              <a:latin typeface="Harrington" pitchFamily="82" charset="0"/>
            </a:endParaRPr>
          </a:p>
        </p:txBody>
      </p:sp>
      <p:sp>
        <p:nvSpPr>
          <p:cNvPr id="7" name="TextBox 6"/>
          <p:cNvSpPr txBox="1"/>
          <p:nvPr/>
        </p:nvSpPr>
        <p:spPr>
          <a:xfrm>
            <a:off x="4724400" y="5715000"/>
            <a:ext cx="2667000" cy="381000"/>
          </a:xfrm>
          <a:prstGeom prst="rect">
            <a:avLst/>
          </a:prstGeom>
          <a:noFill/>
        </p:spPr>
        <p:txBody>
          <a:bodyPr wrap="square" rtlCol="0">
            <a:spAutoFit/>
          </a:bodyPr>
          <a:lstStyle/>
          <a:p>
            <a:pPr algn="ctr"/>
            <a:r>
              <a:rPr lang="en-US" b="1" dirty="0" smtClean="0">
                <a:solidFill>
                  <a:schemeClr val="accent1">
                    <a:lumMod val="20000"/>
                    <a:lumOff val="80000"/>
                  </a:schemeClr>
                </a:solidFill>
                <a:latin typeface="Harrington" pitchFamily="82" charset="0"/>
              </a:rPr>
              <a:t>34.94 Ounces</a:t>
            </a:r>
            <a:endParaRPr lang="en-US" b="1" dirty="0">
              <a:solidFill>
                <a:schemeClr val="accent1">
                  <a:lumMod val="20000"/>
                  <a:lumOff val="80000"/>
                </a:schemeClr>
              </a:solidFill>
              <a:latin typeface="Harrington"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Your Hint:</a:t>
            </a:r>
            <a:endParaRPr lang="en-US" dirty="0"/>
          </a:p>
        </p:txBody>
      </p:sp>
      <p:pic>
        <p:nvPicPr>
          <p:cNvPr id="5" name="Content Placeholder 4" descr="Fall 2010 156.JPG"/>
          <p:cNvPicPr>
            <a:picLocks noGrp="1" noChangeAspect="1"/>
          </p:cNvPicPr>
          <p:nvPr>
            <p:ph idx="1"/>
          </p:nvPr>
        </p:nvPicPr>
        <p:blipFill>
          <a:blip r:embed="rId2" cstate="print"/>
          <a:stretch>
            <a:fillRect/>
          </a:stretch>
        </p:blipFill>
        <p:spPr>
          <a:xfrm>
            <a:off x="4572000" y="2209800"/>
            <a:ext cx="3901017" cy="2925763"/>
          </a:xfrm>
        </p:spPr>
      </p:pic>
      <p:sp>
        <p:nvSpPr>
          <p:cNvPr id="7" name="TextBox 6"/>
          <p:cNvSpPr txBox="1"/>
          <p:nvPr/>
        </p:nvSpPr>
        <p:spPr>
          <a:xfrm>
            <a:off x="685800" y="1752600"/>
            <a:ext cx="3200400" cy="3816429"/>
          </a:xfrm>
          <a:prstGeom prst="rect">
            <a:avLst/>
          </a:prstGeom>
          <a:noFill/>
        </p:spPr>
        <p:txBody>
          <a:bodyPr wrap="square" rtlCol="0">
            <a:spAutoFit/>
          </a:bodyPr>
          <a:lstStyle/>
          <a:p>
            <a:pPr>
              <a:buFont typeface="Arial" pitchFamily="34" charset="0"/>
              <a:buChar char="•"/>
            </a:pPr>
            <a:r>
              <a:rPr lang="en-US" sz="3200" dirty="0" smtClean="0"/>
              <a:t>Estimate first to ensure your solution is correct. </a:t>
            </a:r>
          </a:p>
          <a:p>
            <a:pPr>
              <a:buFont typeface="Arial" pitchFamily="34" charset="0"/>
              <a:buChar char="•"/>
            </a:pPr>
            <a:r>
              <a:rPr lang="en-US" sz="3200" dirty="0" smtClean="0"/>
              <a:t>Remember the rules for borrowing!</a:t>
            </a:r>
          </a:p>
          <a:p>
            <a:pPr>
              <a:buFont typeface="Arial" pitchFamily="34" charset="0"/>
              <a:buChar cha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TotalTime>
  <Words>328</Words>
  <Application>Microsoft Office PowerPoint</Application>
  <PresentationFormat>On-screen Show (4:3)</PresentationFormat>
  <Paragraphs>17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Comic Sans MS</vt:lpstr>
      <vt:lpstr>Harrington</vt:lpstr>
      <vt:lpstr>Office Theme</vt:lpstr>
      <vt:lpstr>Explorers Had to  Use Math too!</vt:lpstr>
      <vt:lpstr>Explorers relied on the stars and constellation patterns to know their position while on the ocean. The explorers tried to carry as little weight with them as possible while on their voyage. Ferdinand Magellan wanted to bring both the telescope (81.6 ounces) and binoculars (64.82 ounces). How much weight was he bringing with him on the ship?</vt:lpstr>
      <vt:lpstr>Here’s Your Hint:</vt:lpstr>
      <vt:lpstr>John Cabot and his crew took 7 compasses on their voyage. Each compass weighed 29.24 ounces. How much weight did they need to account for in order to bring all 7 compasses?</vt:lpstr>
      <vt:lpstr>Here’s Your Hint:</vt:lpstr>
      <vt:lpstr>The Native Americans welcomed the European Explorers. The natives introduced them to corn, potatoes, and weapons, such as these arrow heads. The Europeans introduced the natives to guns and horses. Henry Hudson decided to exchange some of his guns for some of the native’s arrow heads. He got 32 arrow heads in exchange for his gun. Henry brought them back to 8 of his friends. How many did they each receive?</vt:lpstr>
      <vt:lpstr>On Christopher Columbus’ voyage, they used ship compasses that would stay level no matter how rocky the waves got during storms. His father had gave him his old compass that weighed 37.02 ounces. He also had a new compass given to him as he began he voyage  that weighed 34.94 ounces. How much lighter was the new compass than the older one?</vt:lpstr>
      <vt:lpstr>Here’s Your Hint: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Explorers</dc:title>
  <dc:creator>hollands</dc:creator>
  <cp:lastModifiedBy>Admin</cp:lastModifiedBy>
  <cp:revision>6</cp:revision>
  <dcterms:created xsi:type="dcterms:W3CDTF">2010-10-19T03:43:39Z</dcterms:created>
  <dcterms:modified xsi:type="dcterms:W3CDTF">2015-08-14T02:02:14Z</dcterms:modified>
</cp:coreProperties>
</file>